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D51ADE6A-740E-44AE-83CC-AE7238B6C88D}"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158" y="-114"/>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2255360650"/>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prstGeom prst="rect">
            <a:avLst/>
          </a:prstGeom>
        </p:spPr>
        <p:txBody>
          <a:bodyPr/>
          <a:lstStyle/>
          <a:p>
            <a:pPr lvl="0"/>
            <a:endParaRPr/>
          </a:p>
        </p:txBody>
      </p:sp>
      <p:sp>
        <p:nvSpPr>
          <p:cNvPr id="52" name="Shape 52"/>
          <p:cNvSpPr>
            <a:spLocks noGrp="1"/>
          </p:cNvSpPr>
          <p:nvPr>
            <p:ph type="body" sz="quarter" idx="1"/>
          </p:nvPr>
        </p:nvSpPr>
        <p:spPr>
          <a:prstGeom prst="rect">
            <a:avLst/>
          </a:prstGeom>
        </p:spPr>
        <p:txBody>
          <a:bodyPr/>
          <a:lstStyle/>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"You know what I mean": The Cost of Miscommunication</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Denis O’Hora, NUI Galway</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400">
              <a:latin typeface="+mn-lt"/>
              <a:ea typeface="+mn-ea"/>
              <a:cs typeface="+mn-cs"/>
              <a:sym typeface="Calibri"/>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Communication breakdown is a common occurrence and, in most circumstances, a mild frustration that is easily dealt with. In high-risk environments, however, communication breakdown can have significant negative consequences.  This presentation will focus on role of ambiguous language in such breakdowns and provide suggestions for leaders to enhance their communication.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Any links to previous talk?</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I’m conscious that I’m speaking to an audience of expert risk assessors - for each of these risks you could give me a ‘back of the envelope’ assessment based on the strongest predictors/risk factors</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You are experts in Objective Risk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Any links to previous talk?</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I’m conscious that I’m speaking to an audience of expert risk assessors - for each of these risks you could give me a ‘back of the envelope’ assessment based on the strongest predictors/risk factors</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You are experts in Objective Risk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Any links to previous talk?</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I’m conscious that I’m speaking to an audience of expert risk assessors - for each of these risks you could give me a ‘back of the envelope’ assessment based on the strongest predictors/risk factors</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n-lt"/>
                <a:ea typeface="+mn-ea"/>
                <a:cs typeface="+mn-cs"/>
                <a:sym typeface="Calibri"/>
              </a:rPr>
              <a:t>You are experts in Objective Risk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pPr lvl="0"/>
            <a:endParaRPr/>
          </a:p>
        </p:txBody>
      </p:sp>
      <p:sp>
        <p:nvSpPr>
          <p:cNvPr id="98" name="Shape 98"/>
          <p:cNvSpPr>
            <a:spLocks noGrp="1"/>
          </p:cNvSpPr>
          <p:nvPr>
            <p:ph type="body" sz="quarter" idx="1"/>
          </p:nvPr>
        </p:nvSpPr>
        <p:spPr>
          <a:prstGeom prst="rect">
            <a:avLst/>
          </a:prstGeom>
        </p:spPr>
        <p:txBody>
          <a:bodyPr/>
          <a:lstStyle>
            <a:lvl1pPr>
              <a:defRPr sz="1600"/>
            </a:lvl1pPr>
          </a:lstStyle>
          <a:p>
            <a:pPr lvl="0">
              <a:defRPr sz="1800"/>
            </a:pPr>
            <a:r>
              <a:rPr sz="1600"/>
              <a:t>As experts in Objective Risk, you are more likely to take objective risk assessments more seriously, but even you will have subjective risk perceptions that do not align with these objective assessments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pPr lvl="0"/>
            <a:endParaRPr/>
          </a:p>
        </p:txBody>
      </p:sp>
      <p:sp>
        <p:nvSpPr>
          <p:cNvPr id="106" name="Shape 106"/>
          <p:cNvSpPr>
            <a:spLocks noGrp="1"/>
          </p:cNvSpPr>
          <p:nvPr>
            <p:ph type="body" sz="quarter" idx="1"/>
          </p:nvPr>
        </p:nvSpPr>
        <p:spPr>
          <a:prstGeom prst="rect">
            <a:avLst/>
          </a:prstGeom>
        </p:spPr>
        <p:txBody>
          <a:bodyPr/>
          <a:lstStyle/>
          <a:p>
            <a:pPr lvl="0">
              <a:defRPr sz="1800"/>
            </a:pPr>
            <a:r>
              <a:rPr sz="1600"/>
              <a:t>How many of you drive here today?  How many drove last night?  How many drove yesterday?</a:t>
            </a:r>
          </a:p>
          <a:p>
            <a:pPr lvl="0">
              <a:defRPr sz="1800"/>
            </a:pPr>
            <a:r>
              <a:rPr sz="1600"/>
              <a:t>How many of you broke the speed limit on your journey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lIns="0" tIns="0" rIns="0" bIns="0" anchor="b"/>
          <a:lstStyle/>
          <a:p>
            <a:pPr lvl="0">
              <a:defRPr sz="1800"/>
            </a:pPr>
            <a:r>
              <a:rPr sz="8400"/>
              <a:t>Title Text</a:t>
            </a:r>
          </a:p>
        </p:txBody>
      </p:sp>
      <p:sp>
        <p:nvSpPr>
          <p:cNvPr id="6" name="Shape 6"/>
          <p:cNvSpPr>
            <a:spLocks noGrp="1"/>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5" name="Shape 25"/>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7" name="Shape 27"/>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8" name="Shape 28"/>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30" name="Shape 30"/>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31" name="Shape 31"/>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pPr>
            <a:r>
              <a:rPr sz="8400"/>
              <a:t>Title Text</a:t>
            </a:r>
          </a:p>
        </p:txBody>
      </p:sp>
      <p:sp>
        <p:nvSpPr>
          <p:cNvPr id="34" name="Shape 34"/>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a:pPr>
            <a:r>
              <a:rPr sz="8400"/>
              <a:t>Title Text</a:t>
            </a:r>
          </a:p>
        </p:txBody>
      </p:sp>
      <p:sp>
        <p:nvSpPr>
          <p:cNvPr id="37" name="Shape 37"/>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8400"/>
              <a:t>Title Text</a:t>
            </a:r>
          </a:p>
        </p:txBody>
      </p:sp>
      <p:sp>
        <p:nvSpPr>
          <p:cNvPr id="40" name="Shape 40"/>
          <p:cNvSpPr>
            <a:spLocks noGrp="1"/>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Horizontal Reflection copy">
    <p:spTree>
      <p:nvGrpSpPr>
        <p:cNvPr id="1" name=""/>
        <p:cNvGrpSpPr/>
        <p:nvPr/>
      </p:nvGrpSpPr>
      <p:grpSpPr>
        <a:xfrm>
          <a:off x="0" y="0"/>
          <a:ext cx="0" cy="0"/>
          <a:chOff x="0" y="0"/>
          <a:chExt cx="0" cy="0"/>
        </a:xfrm>
      </p:grpSpPr>
      <p:sp>
        <p:nvSpPr>
          <p:cNvPr id="42" name="Shape 42"/>
          <p:cNvSpPr>
            <a:spLocks noGrp="1"/>
          </p:cNvSpPr>
          <p:nvPr>
            <p:ph type="title"/>
          </p:nvPr>
        </p:nvSpPr>
        <p:spPr>
          <a:xfrm>
            <a:off x="1270000" y="0"/>
            <a:ext cx="10464800" cy="2209800"/>
          </a:xfrm>
          <a:prstGeom prst="rect">
            <a:avLst/>
          </a:prstGeom>
        </p:spPr>
        <p:txBody>
          <a:bodyPr/>
          <a:lstStyle>
            <a:lvl1pPr defTabSz="914400">
              <a:defRPr sz="4800" b="1">
                <a:uFill>
                  <a:solidFill/>
                </a:uFill>
                <a:latin typeface="+mn-lt"/>
                <a:ea typeface="+mn-ea"/>
                <a:cs typeface="+mn-cs"/>
                <a:sym typeface="Calibri"/>
              </a:defRPr>
            </a:lvl1pPr>
          </a:lstStyle>
          <a:p>
            <a:pPr lvl="0">
              <a:defRPr sz="1800" b="0">
                <a:uFillTx/>
              </a:defRPr>
            </a:pPr>
            <a:r>
              <a:rPr sz="4800" b="1">
                <a:uFill>
                  <a:solidFill/>
                </a:uFill>
              </a:rP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8" name="Shape 8"/>
          <p:cNvSpPr>
            <a:spLocks noGrp="1"/>
          </p:cNvSpPr>
          <p:nvPr>
            <p:ph type="title"/>
          </p:nvPr>
        </p:nvSpPr>
        <p:spPr>
          <a:xfrm>
            <a:off x="1270000" y="38100"/>
            <a:ext cx="10464800" cy="1892300"/>
          </a:xfrm>
          <a:prstGeom prst="rect">
            <a:avLst/>
          </a:prstGeom>
        </p:spPr>
        <p:txBody>
          <a:bodyPr/>
          <a:lstStyle>
            <a:lvl1pPr>
              <a:defRPr sz="6400"/>
            </a:lvl1pPr>
          </a:lstStyle>
          <a:p>
            <a:pPr lvl="0">
              <a:defRPr sz="1800"/>
            </a:pPr>
            <a:r>
              <a:rPr sz="6400"/>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8400"/>
              <a:t>Title Text</a:t>
            </a:r>
          </a:p>
        </p:txBody>
      </p:sp>
      <p:sp>
        <p:nvSpPr>
          <p:cNvPr id="11" name="Shape 11"/>
          <p:cNvSpPr>
            <a:spLocks noGrp="1"/>
          </p:cNvSpPr>
          <p:nvPr>
            <p:ph type="body" idx="1"/>
          </p:nvPr>
        </p:nvSpPr>
        <p:spPr>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8400"/>
              <a:t>Title Text</a:t>
            </a:r>
          </a:p>
        </p:txBody>
      </p:sp>
      <p:sp>
        <p:nvSpPr>
          <p:cNvPr id="14" name="Shape 14"/>
          <p:cNvSpPr>
            <a:spLocks noGrp="1"/>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6" name="Shape 16"/>
          <p:cNvSpPr>
            <a:spLocks noGrp="1"/>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pPr>
            <a:r>
              <a:rPr sz="8400"/>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1" name="Shape 21"/>
          <p:cNvSpPr>
            <a:spLocks noGrp="1"/>
          </p:cNvSpPr>
          <p:nvPr>
            <p:ph type="title"/>
          </p:nvPr>
        </p:nvSpPr>
        <p:spPr>
          <a:xfrm>
            <a:off x="1270000" y="2971800"/>
            <a:ext cx="10464800" cy="3810000"/>
          </a:xfrm>
          <a:prstGeom prst="rect">
            <a:avLst/>
          </a:prstGeom>
        </p:spPr>
        <p:txBody>
          <a:bodyPr/>
          <a:lstStyle/>
          <a:p>
            <a:pPr lvl="0">
              <a:defRPr sz="1800"/>
            </a:pPr>
            <a:r>
              <a:rPr sz="8400"/>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Shape 23"/>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8400"/>
              <a:t>Title Text</a:t>
            </a:r>
          </a:p>
        </p:txBody>
      </p:sp>
      <p:sp>
        <p:nvSpPr>
          <p:cNvPr id="3" name="Shape 3"/>
          <p:cNvSpPr>
            <a:spLocks noGrp="1"/>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algn="ctr" defTabSz="584200">
        <a:defRPr sz="8400">
          <a:latin typeface="+mj-lt"/>
          <a:ea typeface="+mj-ea"/>
          <a:cs typeface="+mj-cs"/>
          <a:sym typeface="Gill Sans"/>
        </a:defRPr>
      </a:lvl1pPr>
      <a:lvl2pPr indent="228600" algn="ctr" defTabSz="584200">
        <a:defRPr sz="8400">
          <a:latin typeface="+mj-lt"/>
          <a:ea typeface="+mj-ea"/>
          <a:cs typeface="+mj-cs"/>
          <a:sym typeface="Gill Sans"/>
        </a:defRPr>
      </a:lvl2pPr>
      <a:lvl3pPr indent="457200" algn="ctr" defTabSz="584200">
        <a:defRPr sz="8400">
          <a:latin typeface="+mj-lt"/>
          <a:ea typeface="+mj-ea"/>
          <a:cs typeface="+mj-cs"/>
          <a:sym typeface="Gill Sans"/>
        </a:defRPr>
      </a:lvl3pPr>
      <a:lvl4pPr indent="685800" algn="ctr" defTabSz="584200">
        <a:defRPr sz="8400">
          <a:latin typeface="+mj-lt"/>
          <a:ea typeface="+mj-ea"/>
          <a:cs typeface="+mj-cs"/>
          <a:sym typeface="Gill Sans"/>
        </a:defRPr>
      </a:lvl4pPr>
      <a:lvl5pPr indent="914400" algn="ctr" defTabSz="584200">
        <a:defRPr sz="8400">
          <a:latin typeface="+mj-lt"/>
          <a:ea typeface="+mj-ea"/>
          <a:cs typeface="+mj-cs"/>
          <a:sym typeface="Gill Sans"/>
        </a:defRPr>
      </a:lvl5pPr>
      <a:lvl6pPr indent="1143000" algn="ctr" defTabSz="584200">
        <a:defRPr sz="8400">
          <a:latin typeface="+mj-lt"/>
          <a:ea typeface="+mj-ea"/>
          <a:cs typeface="+mj-cs"/>
          <a:sym typeface="Gill Sans"/>
        </a:defRPr>
      </a:lvl6pPr>
      <a:lvl7pPr indent="1371600" algn="ctr" defTabSz="584200">
        <a:defRPr sz="8400">
          <a:latin typeface="+mj-lt"/>
          <a:ea typeface="+mj-ea"/>
          <a:cs typeface="+mj-cs"/>
          <a:sym typeface="Gill Sans"/>
        </a:defRPr>
      </a:lvl7pPr>
      <a:lvl8pPr indent="1600200" algn="ctr" defTabSz="584200">
        <a:defRPr sz="8400">
          <a:latin typeface="+mj-lt"/>
          <a:ea typeface="+mj-ea"/>
          <a:cs typeface="+mj-cs"/>
          <a:sym typeface="Gill Sans"/>
        </a:defRPr>
      </a:lvl8pPr>
      <a:lvl9pPr indent="1828800" algn="ctr" defTabSz="584200">
        <a:defRPr sz="8400">
          <a:latin typeface="+mj-lt"/>
          <a:ea typeface="+mj-ea"/>
          <a:cs typeface="+mj-cs"/>
          <a:sym typeface="Gill Sans"/>
        </a:defRPr>
      </a:lvl9pPr>
    </p:titleStyle>
    <p:bodyStyle>
      <a:lvl1pPr marL="889000" indent="-571500" defTabSz="584200">
        <a:spcBef>
          <a:spcPts val="2400"/>
        </a:spcBef>
        <a:buSzPct val="171000"/>
        <a:buChar char="•"/>
        <a:defRPr sz="4200">
          <a:latin typeface="+mj-lt"/>
          <a:ea typeface="+mj-ea"/>
          <a:cs typeface="+mj-cs"/>
          <a:sym typeface="Gill Sans"/>
        </a:defRPr>
      </a:lvl1pPr>
      <a:lvl2pPr marL="1333500" indent="-571500" defTabSz="584200">
        <a:spcBef>
          <a:spcPts val="2400"/>
        </a:spcBef>
        <a:buSzPct val="171000"/>
        <a:buChar char="•"/>
        <a:defRPr sz="4200">
          <a:latin typeface="+mj-lt"/>
          <a:ea typeface="+mj-ea"/>
          <a:cs typeface="+mj-cs"/>
          <a:sym typeface="Gill Sans"/>
        </a:defRPr>
      </a:lvl2pPr>
      <a:lvl3pPr marL="1778000" indent="-571500" defTabSz="584200">
        <a:spcBef>
          <a:spcPts val="2400"/>
        </a:spcBef>
        <a:buSzPct val="171000"/>
        <a:buChar char="•"/>
        <a:defRPr sz="4200">
          <a:latin typeface="+mj-lt"/>
          <a:ea typeface="+mj-ea"/>
          <a:cs typeface="+mj-cs"/>
          <a:sym typeface="Gill Sans"/>
        </a:defRPr>
      </a:lvl3pPr>
      <a:lvl4pPr marL="2222500" indent="-571500" defTabSz="584200">
        <a:spcBef>
          <a:spcPts val="2400"/>
        </a:spcBef>
        <a:buSzPct val="171000"/>
        <a:buChar char="•"/>
        <a:defRPr sz="4200">
          <a:latin typeface="+mj-lt"/>
          <a:ea typeface="+mj-ea"/>
          <a:cs typeface="+mj-cs"/>
          <a:sym typeface="Gill Sans"/>
        </a:defRPr>
      </a:lvl4pPr>
      <a:lvl5pPr marL="2667000" indent="-571500" defTabSz="584200">
        <a:spcBef>
          <a:spcPts val="2400"/>
        </a:spcBef>
        <a:buSzPct val="171000"/>
        <a:buChar char="•"/>
        <a:defRPr sz="4200">
          <a:latin typeface="+mj-lt"/>
          <a:ea typeface="+mj-ea"/>
          <a:cs typeface="+mj-cs"/>
          <a:sym typeface="Gill Sans"/>
        </a:defRPr>
      </a:lvl5pPr>
      <a:lvl6pPr marL="3022600" indent="-571500" defTabSz="584200">
        <a:spcBef>
          <a:spcPts val="2400"/>
        </a:spcBef>
        <a:buSzPct val="171000"/>
        <a:buChar char="•"/>
        <a:defRPr sz="4200">
          <a:latin typeface="+mj-lt"/>
          <a:ea typeface="+mj-ea"/>
          <a:cs typeface="+mj-cs"/>
          <a:sym typeface="Gill Sans"/>
        </a:defRPr>
      </a:lvl6pPr>
      <a:lvl7pPr marL="3378200" indent="-571500" defTabSz="584200">
        <a:spcBef>
          <a:spcPts val="2400"/>
        </a:spcBef>
        <a:buSzPct val="171000"/>
        <a:buChar char="•"/>
        <a:defRPr sz="4200">
          <a:latin typeface="+mj-lt"/>
          <a:ea typeface="+mj-ea"/>
          <a:cs typeface="+mj-cs"/>
          <a:sym typeface="Gill Sans"/>
        </a:defRPr>
      </a:lvl7pPr>
      <a:lvl8pPr marL="3733800" indent="-571500" defTabSz="584200">
        <a:spcBef>
          <a:spcPts val="2400"/>
        </a:spcBef>
        <a:buSzPct val="171000"/>
        <a:buChar char="•"/>
        <a:defRPr sz="4200">
          <a:latin typeface="+mj-lt"/>
          <a:ea typeface="+mj-ea"/>
          <a:cs typeface="+mj-cs"/>
          <a:sym typeface="Gill Sans"/>
        </a:defRPr>
      </a:lvl8pPr>
      <a:lvl9pPr marL="4089400" indent="-571500" defTabSz="584200">
        <a:spcBef>
          <a:spcPts val="2400"/>
        </a:spcBef>
        <a:buSzPct val="171000"/>
        <a:buChar char="•"/>
        <a:defRPr sz="4200">
          <a:latin typeface="+mj-lt"/>
          <a:ea typeface="+mj-ea"/>
          <a:cs typeface="+mj-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8"/>
          <p:cNvGrpSpPr/>
          <p:nvPr/>
        </p:nvGrpSpPr>
        <p:grpSpPr>
          <a:xfrm>
            <a:off x="2222500" y="241300"/>
            <a:ext cx="8559800" cy="5880100"/>
            <a:chOff x="-215900" y="-139700"/>
            <a:chExt cx="8559800" cy="5880100"/>
          </a:xfrm>
        </p:grpSpPr>
        <p:pic>
          <p:nvPicPr>
            <p:cNvPr id="47" name="construction_1.jpeg"/>
            <p:cNvPicPr/>
            <p:nvPr/>
          </p:nvPicPr>
          <p:blipFill>
            <a:blip r:embed="rId3" cstate="print">
              <a:extLst>
                <a:ext uri="{28A0092B-C50C-407E-A947-70E740481C1C}">
                  <a14:useLocalDpi xmlns:a14="http://schemas.microsoft.com/office/drawing/2010/main" xmlns=""/>
                </a:ext>
              </a:extLst>
            </a:blip>
            <a:srcRect/>
            <a:stretch>
              <a:fillRect/>
            </a:stretch>
          </p:blipFill>
          <p:spPr>
            <a:xfrm>
              <a:off x="0" y="0"/>
              <a:ext cx="8128000" cy="5321300"/>
            </a:xfrm>
            <a:prstGeom prst="rect">
              <a:avLst/>
            </a:prstGeom>
            <a:ln>
              <a:noFill/>
            </a:ln>
            <a:effectLst/>
          </p:spPr>
        </p:pic>
        <p:pic>
          <p:nvPicPr>
            <p:cNvPr id="46" name="Picture 45"/>
            <p:cNvPicPr/>
            <p:nvPr/>
          </p:nvPicPr>
          <p:blipFill>
            <a:blip r:embed="rId4" cstate="print">
              <a:extLst/>
            </a:blip>
            <a:stretch>
              <a:fillRect/>
            </a:stretch>
          </p:blipFill>
          <p:spPr>
            <a:xfrm>
              <a:off x="-215900" y="-139700"/>
              <a:ext cx="8559800" cy="5880100"/>
            </a:xfrm>
            <a:prstGeom prst="rect">
              <a:avLst/>
            </a:prstGeom>
            <a:effectLst/>
          </p:spPr>
        </p:pic>
      </p:grpSp>
      <p:sp>
        <p:nvSpPr>
          <p:cNvPr id="49" name="Shape 49"/>
          <p:cNvSpPr>
            <a:spLocks noGrp="1"/>
          </p:cNvSpPr>
          <p:nvPr>
            <p:ph type="title"/>
          </p:nvPr>
        </p:nvSpPr>
        <p:spPr>
          <a:xfrm>
            <a:off x="1270000" y="5956300"/>
            <a:ext cx="10464800" cy="1701800"/>
          </a:xfrm>
          <a:prstGeom prst="rect">
            <a:avLst/>
          </a:prstGeom>
        </p:spPr>
        <p:txBody>
          <a:bodyPr/>
          <a:lstStyle>
            <a:lvl1pPr>
              <a:defRPr sz="4000"/>
            </a:lvl1pPr>
          </a:lstStyle>
          <a:p>
            <a:pPr lvl="0">
              <a:defRPr sz="1800"/>
            </a:pPr>
            <a:r>
              <a:rPr sz="4000"/>
              <a:t>Risk Perception</a:t>
            </a:r>
          </a:p>
        </p:txBody>
      </p:sp>
      <p:sp>
        <p:nvSpPr>
          <p:cNvPr id="50" name="Shape 50"/>
          <p:cNvSpPr/>
          <p:nvPr/>
        </p:nvSpPr>
        <p:spPr>
          <a:xfrm>
            <a:off x="1270000" y="7467600"/>
            <a:ext cx="10464800" cy="1701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lgn="ctr" defTabSz="584200">
              <a:defRPr sz="1800"/>
            </a:pPr>
            <a:r>
              <a:rPr sz="3000">
                <a:latin typeface="+mj-lt"/>
                <a:ea typeface="+mj-ea"/>
                <a:cs typeface="+mj-cs"/>
                <a:sym typeface="Gill Sans"/>
              </a:rPr>
              <a:t>Denis O’Hora, Victoria Hogan, Martina Kelly </a:t>
            </a:r>
          </a:p>
          <a:p>
            <a:pPr lvl="0" algn="ctr" defTabSz="584200">
              <a:defRPr sz="1800"/>
            </a:pPr>
            <a:r>
              <a:rPr sz="3000">
                <a:latin typeface="+mj-lt"/>
                <a:ea typeface="+mj-ea"/>
                <a:cs typeface="+mj-cs"/>
                <a:sym typeface="Gill Sans"/>
              </a:rPr>
              <a:t>NUI Galway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lvl1pPr>
              <a:defRPr sz="6400"/>
            </a:lvl1pPr>
          </a:lstStyle>
          <a:p>
            <a:pPr lvl="0">
              <a:defRPr sz="1800"/>
            </a:pPr>
            <a:r>
              <a:rPr sz="6400"/>
              <a:t>How did you get here today?</a:t>
            </a:r>
          </a:p>
        </p:txBody>
      </p:sp>
      <p:sp>
        <p:nvSpPr>
          <p:cNvPr id="55" name="Shape 55"/>
          <p:cNvSpPr>
            <a:spLocks noGrp="1"/>
          </p:cNvSpPr>
          <p:nvPr>
            <p:ph type="body" idx="1"/>
          </p:nvPr>
        </p:nvSpPr>
        <p:spPr>
          <a:xfrm>
            <a:off x="1270000" y="2768600"/>
            <a:ext cx="10464800" cy="2100822"/>
          </a:xfrm>
          <a:prstGeom prst="rect">
            <a:avLst/>
          </a:prstGeom>
        </p:spPr>
        <p:txBody>
          <a:bodyPr/>
          <a:lstStyle/>
          <a:p>
            <a:pPr lvl="0">
              <a:defRPr sz="1800"/>
            </a:pPr>
            <a:r>
              <a:rPr sz="4200"/>
              <a:t>Fly or Drive?</a:t>
            </a:r>
          </a:p>
          <a:p>
            <a:pPr lvl="0">
              <a:defRPr sz="1800"/>
            </a:pPr>
            <a:r>
              <a:rPr sz="4200"/>
              <a:t>Which </a:t>
            </a:r>
            <a:r>
              <a:rPr sz="4200" b="1"/>
              <a:t>is</a:t>
            </a:r>
            <a:r>
              <a:rPr sz="4200"/>
              <a:t> safer?</a:t>
            </a:r>
          </a:p>
        </p:txBody>
      </p:sp>
      <p:grpSp>
        <p:nvGrpSpPr>
          <p:cNvPr id="58" name="Group 58"/>
          <p:cNvGrpSpPr/>
          <p:nvPr/>
        </p:nvGrpSpPr>
        <p:grpSpPr>
          <a:xfrm>
            <a:off x="5770888" y="2340953"/>
            <a:ext cx="6895323" cy="5071694"/>
            <a:chOff x="-215900" y="-139700"/>
            <a:chExt cx="6895321" cy="5071693"/>
          </a:xfrm>
        </p:grpSpPr>
        <p:pic>
          <p:nvPicPr>
            <p:cNvPr id="57" name="996527_64726658.jpg"/>
            <p:cNvPicPr/>
            <p:nvPr/>
          </p:nvPicPr>
          <p:blipFill>
            <a:blip r:embed="rId3" cstate="print">
              <a:extLst>
                <a:ext uri="{28A0092B-C50C-407E-A947-70E740481C1C}">
                  <a14:useLocalDpi xmlns:a14="http://schemas.microsoft.com/office/drawing/2010/main" xmlns=""/>
                </a:ext>
              </a:extLst>
            </a:blip>
            <a:stretch>
              <a:fillRect/>
            </a:stretch>
          </p:blipFill>
          <p:spPr>
            <a:xfrm>
              <a:off x="0" y="0"/>
              <a:ext cx="6463522" cy="4512894"/>
            </a:xfrm>
            <a:prstGeom prst="rect">
              <a:avLst/>
            </a:prstGeom>
            <a:ln>
              <a:noFill/>
            </a:ln>
            <a:effectLst/>
          </p:spPr>
        </p:pic>
        <p:pic>
          <p:nvPicPr>
            <p:cNvPr id="56" name="Picture 55"/>
            <p:cNvPicPr/>
            <p:nvPr/>
          </p:nvPicPr>
          <p:blipFill>
            <a:blip r:embed="rId4" cstate="print">
              <a:extLst/>
            </a:blip>
            <a:stretch>
              <a:fillRect/>
            </a:stretch>
          </p:blipFill>
          <p:spPr>
            <a:xfrm>
              <a:off x="-215900" y="-139700"/>
              <a:ext cx="6895322" cy="5071694"/>
            </a:xfrm>
            <a:prstGeom prst="rect">
              <a:avLst/>
            </a:prstGeom>
            <a:effectLst/>
          </p:spPr>
        </p:pic>
      </p:grpSp>
      <p:sp>
        <p:nvSpPr>
          <p:cNvPr id="59" name="Shape 59"/>
          <p:cNvSpPr/>
          <p:nvPr/>
        </p:nvSpPr>
        <p:spPr>
          <a:xfrm>
            <a:off x="6971074" y="7214430"/>
            <a:ext cx="5732833" cy="210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889000" lvl="0" indent="-571500" defTabSz="584200">
              <a:spcBef>
                <a:spcPts val="2400"/>
              </a:spcBef>
              <a:buSzPct val="171000"/>
              <a:buChar char="•"/>
              <a:defRPr sz="1800"/>
            </a:pPr>
            <a:r>
              <a:rPr sz="4200">
                <a:latin typeface="+mj-lt"/>
                <a:ea typeface="+mj-ea"/>
                <a:cs typeface="+mj-cs"/>
                <a:sym typeface="Gill Sans"/>
              </a:rPr>
              <a:t>Which </a:t>
            </a:r>
            <a:r>
              <a:rPr sz="4200" b="1">
                <a:latin typeface="+mj-lt"/>
                <a:ea typeface="+mj-ea"/>
                <a:cs typeface="+mj-cs"/>
                <a:sym typeface="Gill Sans"/>
              </a:rPr>
              <a:t>seems</a:t>
            </a:r>
            <a:r>
              <a:rPr sz="4200">
                <a:latin typeface="+mj-lt"/>
                <a:ea typeface="+mj-ea"/>
                <a:cs typeface="+mj-cs"/>
                <a:sym typeface="Gill Sans"/>
              </a:rPr>
              <a:t> safer?</a:t>
            </a:r>
          </a:p>
        </p:txBody>
      </p:sp>
      <p:grpSp>
        <p:nvGrpSpPr>
          <p:cNvPr id="62" name="Group 62"/>
          <p:cNvGrpSpPr/>
          <p:nvPr/>
        </p:nvGrpSpPr>
        <p:grpSpPr>
          <a:xfrm>
            <a:off x="328687" y="4849288"/>
            <a:ext cx="6612740" cy="4666550"/>
            <a:chOff x="-215899" y="-139700"/>
            <a:chExt cx="6612739" cy="4666549"/>
          </a:xfrm>
        </p:grpSpPr>
        <p:pic>
          <p:nvPicPr>
            <p:cNvPr id="61" name="1430324_51633513.jpg"/>
            <p:cNvPicPr/>
            <p:nvPr/>
          </p:nvPicPr>
          <p:blipFill>
            <a:blip r:embed="rId5" cstate="print">
              <a:extLst>
                <a:ext uri="{28A0092B-C50C-407E-A947-70E740481C1C}">
                  <a14:useLocalDpi xmlns:a14="http://schemas.microsoft.com/office/drawing/2010/main" xmlns=""/>
                </a:ext>
              </a:extLst>
            </a:blip>
            <a:stretch>
              <a:fillRect/>
            </a:stretch>
          </p:blipFill>
          <p:spPr>
            <a:xfrm>
              <a:off x="0" y="-1"/>
              <a:ext cx="6180940" cy="4107751"/>
            </a:xfrm>
            <a:prstGeom prst="rect">
              <a:avLst/>
            </a:prstGeom>
            <a:ln>
              <a:noFill/>
            </a:ln>
            <a:effectLst/>
          </p:spPr>
        </p:pic>
        <p:pic>
          <p:nvPicPr>
            <p:cNvPr id="60" name="Picture 59"/>
            <p:cNvPicPr/>
            <p:nvPr/>
          </p:nvPicPr>
          <p:blipFill>
            <a:blip r:embed="rId6" cstate="print">
              <a:extLst/>
            </a:blip>
            <a:stretch>
              <a:fillRect/>
            </a:stretch>
          </p:blipFill>
          <p:spPr>
            <a:xfrm>
              <a:off x="-215901" y="-139701"/>
              <a:ext cx="6612741" cy="4666551"/>
            </a:xfrm>
            <a:prstGeom prst="rect">
              <a:avLst/>
            </a:prstGeom>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lvl1pPr>
              <a:defRPr sz="6400"/>
            </a:lvl1pPr>
          </a:lstStyle>
          <a:p>
            <a:pPr lvl="0">
              <a:defRPr sz="1800"/>
            </a:pPr>
            <a:r>
              <a:rPr sz="6400"/>
              <a:t>How did you get here today?</a:t>
            </a:r>
          </a:p>
        </p:txBody>
      </p:sp>
      <p:sp>
        <p:nvSpPr>
          <p:cNvPr id="67" name="Shape 67"/>
          <p:cNvSpPr>
            <a:spLocks noGrp="1"/>
          </p:cNvSpPr>
          <p:nvPr>
            <p:ph type="body" idx="1"/>
          </p:nvPr>
        </p:nvSpPr>
        <p:spPr>
          <a:xfrm>
            <a:off x="1270000" y="2768600"/>
            <a:ext cx="4434244" cy="2100822"/>
          </a:xfrm>
          <a:prstGeom prst="rect">
            <a:avLst/>
          </a:prstGeom>
        </p:spPr>
        <p:txBody>
          <a:bodyPr/>
          <a:lstStyle/>
          <a:p>
            <a:pPr lvl="0">
              <a:defRPr sz="1800"/>
            </a:pPr>
            <a:r>
              <a:rPr sz="4200"/>
              <a:t>Which </a:t>
            </a:r>
            <a:r>
              <a:rPr sz="4200" b="1"/>
              <a:t>is</a:t>
            </a:r>
            <a:r>
              <a:rPr sz="4200"/>
              <a:t> safer?</a:t>
            </a:r>
          </a:p>
        </p:txBody>
      </p:sp>
      <p:grpSp>
        <p:nvGrpSpPr>
          <p:cNvPr id="70" name="Group 70"/>
          <p:cNvGrpSpPr/>
          <p:nvPr/>
        </p:nvGrpSpPr>
        <p:grpSpPr>
          <a:xfrm>
            <a:off x="5770888" y="2340953"/>
            <a:ext cx="6895323" cy="5071694"/>
            <a:chOff x="-215900" y="-139700"/>
            <a:chExt cx="6895321" cy="5071693"/>
          </a:xfrm>
        </p:grpSpPr>
        <p:pic>
          <p:nvPicPr>
            <p:cNvPr id="69" name="996527_64726658.jpg"/>
            <p:cNvPicPr/>
            <p:nvPr/>
          </p:nvPicPr>
          <p:blipFill>
            <a:blip r:embed="rId3" cstate="print">
              <a:extLst>
                <a:ext uri="{28A0092B-C50C-407E-A947-70E740481C1C}">
                  <a14:useLocalDpi xmlns:a14="http://schemas.microsoft.com/office/drawing/2010/main" xmlns=""/>
                </a:ext>
              </a:extLst>
            </a:blip>
            <a:srcRect/>
            <a:stretch>
              <a:fillRect/>
            </a:stretch>
          </p:blipFill>
          <p:spPr>
            <a:xfrm>
              <a:off x="0" y="0"/>
              <a:ext cx="6463522" cy="4512894"/>
            </a:xfrm>
            <a:prstGeom prst="rect">
              <a:avLst/>
            </a:prstGeom>
            <a:ln>
              <a:noFill/>
            </a:ln>
            <a:effectLst/>
          </p:spPr>
        </p:pic>
        <p:pic>
          <p:nvPicPr>
            <p:cNvPr id="68" name="Picture 67"/>
            <p:cNvPicPr/>
            <p:nvPr/>
          </p:nvPicPr>
          <p:blipFill>
            <a:blip r:embed="rId4" cstate="print">
              <a:extLst/>
            </a:blip>
            <a:stretch>
              <a:fillRect/>
            </a:stretch>
          </p:blipFill>
          <p:spPr>
            <a:xfrm>
              <a:off x="-215900" y="-139700"/>
              <a:ext cx="6895322" cy="5071694"/>
            </a:xfrm>
            <a:prstGeom prst="rect">
              <a:avLst/>
            </a:prstGeom>
            <a:effectLst/>
          </p:spPr>
        </p:pic>
      </p:grpSp>
      <p:sp>
        <p:nvSpPr>
          <p:cNvPr id="71" name="Shape 71"/>
          <p:cNvSpPr/>
          <p:nvPr/>
        </p:nvSpPr>
        <p:spPr>
          <a:xfrm>
            <a:off x="6971074" y="7214430"/>
            <a:ext cx="5732833" cy="210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889000" lvl="0" indent="-571500" defTabSz="584200">
              <a:spcBef>
                <a:spcPts val="2400"/>
              </a:spcBef>
              <a:buSzPct val="171000"/>
              <a:buChar char="•"/>
              <a:defRPr sz="1800"/>
            </a:pPr>
            <a:r>
              <a:rPr sz="4200">
                <a:latin typeface="+mj-lt"/>
                <a:ea typeface="+mj-ea"/>
                <a:cs typeface="+mj-cs"/>
                <a:sym typeface="Gill Sans"/>
              </a:rPr>
              <a:t>Which </a:t>
            </a:r>
            <a:r>
              <a:rPr sz="4200" b="1">
                <a:latin typeface="+mj-lt"/>
                <a:ea typeface="+mj-ea"/>
                <a:cs typeface="+mj-cs"/>
                <a:sym typeface="Gill Sans"/>
              </a:rPr>
              <a:t>seems</a:t>
            </a:r>
            <a:r>
              <a:rPr sz="4200">
                <a:latin typeface="+mj-lt"/>
                <a:ea typeface="+mj-ea"/>
                <a:cs typeface="+mj-cs"/>
                <a:sym typeface="Gill Sans"/>
              </a:rPr>
              <a:t> safer?</a:t>
            </a:r>
          </a:p>
        </p:txBody>
      </p:sp>
      <p:grpSp>
        <p:nvGrpSpPr>
          <p:cNvPr id="74" name="Group 74"/>
          <p:cNvGrpSpPr/>
          <p:nvPr/>
        </p:nvGrpSpPr>
        <p:grpSpPr>
          <a:xfrm>
            <a:off x="328687" y="4849288"/>
            <a:ext cx="6612740" cy="4666550"/>
            <a:chOff x="-215899" y="-139700"/>
            <a:chExt cx="6612739" cy="4666549"/>
          </a:xfrm>
        </p:grpSpPr>
        <p:pic>
          <p:nvPicPr>
            <p:cNvPr id="73" name="1430324_51633513.jpg"/>
            <p:cNvPicPr/>
            <p:nvPr/>
          </p:nvPicPr>
          <p:blipFill>
            <a:blip r:embed="rId5" cstate="print">
              <a:extLst>
                <a:ext uri="{28A0092B-C50C-407E-A947-70E740481C1C}">
                  <a14:useLocalDpi xmlns:a14="http://schemas.microsoft.com/office/drawing/2010/main" xmlns=""/>
                </a:ext>
              </a:extLst>
            </a:blip>
            <a:stretch>
              <a:fillRect/>
            </a:stretch>
          </p:blipFill>
          <p:spPr>
            <a:xfrm>
              <a:off x="0" y="0"/>
              <a:ext cx="6180940" cy="4107750"/>
            </a:xfrm>
            <a:prstGeom prst="rect">
              <a:avLst/>
            </a:prstGeom>
            <a:ln>
              <a:noFill/>
            </a:ln>
            <a:effectLst/>
          </p:spPr>
        </p:pic>
        <p:pic>
          <p:nvPicPr>
            <p:cNvPr id="72" name="Picture 71"/>
            <p:cNvPicPr/>
            <p:nvPr/>
          </p:nvPicPr>
          <p:blipFill>
            <a:blip r:embed="rId6" cstate="print">
              <a:extLst/>
            </a:blip>
            <a:stretch>
              <a:fillRect/>
            </a:stretch>
          </p:blipFill>
          <p:spPr>
            <a:xfrm>
              <a:off x="-215900" y="-139700"/>
              <a:ext cx="6612740" cy="4666550"/>
            </a:xfrm>
            <a:prstGeom prst="rect">
              <a:avLst/>
            </a:prstGeom>
            <a:effectLst/>
          </p:spPr>
        </p:pic>
      </p:grpSp>
      <p:sp>
        <p:nvSpPr>
          <p:cNvPr id="75" name="Shape 75"/>
          <p:cNvSpPr/>
          <p:nvPr/>
        </p:nvSpPr>
        <p:spPr>
          <a:xfrm>
            <a:off x="6102602" y="2554898"/>
            <a:ext cx="4417368"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lvl1pPr>
          </a:lstStyle>
          <a:p>
            <a:pPr lvl="0">
              <a:defRPr sz="1800" b="0"/>
            </a:pPr>
            <a:r>
              <a:rPr sz="2400" b="1"/>
              <a:t>8 deaths in Ireland since 2003</a:t>
            </a:r>
          </a:p>
        </p:txBody>
      </p:sp>
      <p:sp>
        <p:nvSpPr>
          <p:cNvPr id="76" name="Shape 76"/>
          <p:cNvSpPr/>
          <p:nvPr/>
        </p:nvSpPr>
        <p:spPr>
          <a:xfrm>
            <a:off x="664398" y="5080311"/>
            <a:ext cx="4485085" cy="838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2400" b="1"/>
              <a:t>Nearly 1500 deaths in Ireland </a:t>
            </a:r>
          </a:p>
          <a:p>
            <a:pPr lvl="0">
              <a:defRPr sz="1800"/>
            </a:pPr>
            <a:r>
              <a:rPr sz="2400" b="1"/>
              <a:t>since 2003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lvl1pPr>
              <a:defRPr sz="6400"/>
            </a:lvl1pPr>
          </a:lstStyle>
          <a:p>
            <a:pPr lvl="0">
              <a:defRPr sz="1800"/>
            </a:pPr>
            <a:r>
              <a:rPr sz="6400"/>
              <a:t>Subjective Risks</a:t>
            </a:r>
          </a:p>
        </p:txBody>
      </p:sp>
      <p:grpSp>
        <p:nvGrpSpPr>
          <p:cNvPr id="83" name="Group 83"/>
          <p:cNvGrpSpPr/>
          <p:nvPr/>
        </p:nvGrpSpPr>
        <p:grpSpPr>
          <a:xfrm>
            <a:off x="423074" y="2340953"/>
            <a:ext cx="6895323" cy="5071694"/>
            <a:chOff x="-215900" y="-139700"/>
            <a:chExt cx="6895321" cy="5071693"/>
          </a:xfrm>
        </p:grpSpPr>
        <p:pic>
          <p:nvPicPr>
            <p:cNvPr id="82" name="996527_64726658.jpg"/>
            <p:cNvPicPr/>
            <p:nvPr/>
          </p:nvPicPr>
          <p:blipFill>
            <a:blip r:embed="rId3" cstate="print">
              <a:extLst>
                <a:ext uri="{28A0092B-C50C-407E-A947-70E740481C1C}">
                  <a14:useLocalDpi xmlns:a14="http://schemas.microsoft.com/office/drawing/2010/main" xmlns=""/>
                </a:ext>
              </a:extLst>
            </a:blip>
            <a:srcRect/>
            <a:stretch>
              <a:fillRect/>
            </a:stretch>
          </p:blipFill>
          <p:spPr>
            <a:xfrm>
              <a:off x="0" y="0"/>
              <a:ext cx="6463522" cy="4512894"/>
            </a:xfrm>
            <a:prstGeom prst="rect">
              <a:avLst/>
            </a:prstGeom>
            <a:ln>
              <a:noFill/>
            </a:ln>
            <a:effectLst/>
          </p:spPr>
        </p:pic>
        <p:pic>
          <p:nvPicPr>
            <p:cNvPr id="81" name="Picture 80"/>
            <p:cNvPicPr/>
            <p:nvPr/>
          </p:nvPicPr>
          <p:blipFill>
            <a:blip r:embed="rId4" cstate="print">
              <a:extLst/>
            </a:blip>
            <a:stretch>
              <a:fillRect/>
            </a:stretch>
          </p:blipFill>
          <p:spPr>
            <a:xfrm>
              <a:off x="-215900" y="-139700"/>
              <a:ext cx="6895322" cy="5071694"/>
            </a:xfrm>
            <a:prstGeom prst="rect">
              <a:avLst/>
            </a:prstGeom>
            <a:effectLst/>
          </p:spPr>
        </p:pic>
      </p:grpSp>
      <p:sp>
        <p:nvSpPr>
          <p:cNvPr id="84" name="Shape 84"/>
          <p:cNvSpPr/>
          <p:nvPr/>
        </p:nvSpPr>
        <p:spPr>
          <a:xfrm>
            <a:off x="6942088" y="2084007"/>
            <a:ext cx="6062711" cy="17392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889000" indent="-571500" defTabSz="584200">
              <a:spcBef>
                <a:spcPts val="2400"/>
              </a:spcBef>
              <a:buSzPct val="171000"/>
              <a:buChar char="•"/>
              <a:defRPr sz="2800">
                <a:latin typeface="+mj-lt"/>
                <a:ea typeface="+mj-ea"/>
                <a:cs typeface="+mj-cs"/>
                <a:sym typeface="Gill Sans"/>
              </a:defRPr>
            </a:lvl1pPr>
          </a:lstStyle>
          <a:p>
            <a:pPr lvl="0">
              <a:defRPr sz="1800"/>
            </a:pPr>
            <a:r>
              <a:rPr sz="2800" dirty="0"/>
              <a:t>After 9/11,  more Americans chose to drive instead of fly resulting </a:t>
            </a:r>
            <a:r>
              <a:rPr lang="ga-IE" sz="2800" dirty="0" smtClean="0"/>
              <a:t>in </a:t>
            </a:r>
            <a:r>
              <a:rPr sz="2800" dirty="0" smtClean="0"/>
              <a:t>350 </a:t>
            </a:r>
            <a:r>
              <a:rPr sz="2800" dirty="0"/>
              <a:t>extra car crashes</a:t>
            </a:r>
          </a:p>
        </p:txBody>
      </p:sp>
      <p:grpSp>
        <p:nvGrpSpPr>
          <p:cNvPr id="87" name="Group 87"/>
          <p:cNvGrpSpPr/>
          <p:nvPr/>
        </p:nvGrpSpPr>
        <p:grpSpPr>
          <a:xfrm>
            <a:off x="5898578" y="3913491"/>
            <a:ext cx="6937801" cy="5933095"/>
            <a:chOff x="-215899" y="-139700"/>
            <a:chExt cx="6937799" cy="5933094"/>
          </a:xfrm>
        </p:grpSpPr>
        <p:pic>
          <p:nvPicPr>
            <p:cNvPr id="86" name="Screen Shot 2015-02-16 at 14.40.37.png"/>
            <p:cNvPicPr/>
            <p:nvPr/>
          </p:nvPicPr>
          <p:blipFill>
            <a:blip r:embed="rId5" cstate="print">
              <a:extLst>
                <a:ext uri="{28A0092B-C50C-407E-A947-70E740481C1C}">
                  <a14:useLocalDpi xmlns:a14="http://schemas.microsoft.com/office/drawing/2010/main" xmlns=""/>
                </a:ext>
              </a:extLst>
            </a:blip>
            <a:srcRect l="5646"/>
            <a:stretch>
              <a:fillRect/>
            </a:stretch>
          </p:blipFill>
          <p:spPr>
            <a:xfrm>
              <a:off x="0" y="-1"/>
              <a:ext cx="6506000" cy="5374296"/>
            </a:xfrm>
            <a:prstGeom prst="rect">
              <a:avLst/>
            </a:prstGeom>
            <a:ln>
              <a:noFill/>
            </a:ln>
            <a:effectLst/>
          </p:spPr>
        </p:pic>
        <p:pic>
          <p:nvPicPr>
            <p:cNvPr id="85" name="Picture 84"/>
            <p:cNvPicPr/>
            <p:nvPr/>
          </p:nvPicPr>
          <p:blipFill>
            <a:blip r:embed="rId6" cstate="print">
              <a:extLst/>
            </a:blip>
            <a:stretch>
              <a:fillRect/>
            </a:stretch>
          </p:blipFill>
          <p:spPr>
            <a:xfrm>
              <a:off x="-215900" y="-139700"/>
              <a:ext cx="6937800" cy="5933095"/>
            </a:xfrm>
            <a:prstGeom prst="rect">
              <a:avLst/>
            </a:prstGeom>
            <a:effectLst/>
          </p:spPr>
        </p:pic>
      </p:grpSp>
      <p:sp>
        <p:nvSpPr>
          <p:cNvPr id="88" name="Shape 88"/>
          <p:cNvSpPr/>
          <p:nvPr/>
        </p:nvSpPr>
        <p:spPr>
          <a:xfrm>
            <a:off x="10558681" y="4691074"/>
            <a:ext cx="1895679" cy="7438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51A7F9"/>
            </a:solidFill>
            <a:miter lim="400000"/>
          </a:ln>
          <a:effectLst>
            <a:outerShdw blurRad="38100" dist="25400" dir="5400000" rotWithShape="0">
              <a:srgbClr val="000000">
                <a:alpha val="50000"/>
              </a:srgbClr>
            </a:outerShdw>
          </a:effectLst>
        </p:spPr>
        <p:txBody>
          <a:bodyPr lIns="0" tIns="0" rIns="0" bIns="0" anchor="ctr"/>
          <a:lstStyle/>
          <a:p>
            <a:pPr lvl="0" algn="ctr" defTabSz="58420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a:pPr>
            <a:r>
              <a:rPr sz="6400"/>
              <a:t>Risk Perception</a:t>
            </a:r>
          </a:p>
        </p:txBody>
      </p:sp>
      <p:grpSp>
        <p:nvGrpSpPr>
          <p:cNvPr id="95" name="Group 95"/>
          <p:cNvGrpSpPr/>
          <p:nvPr/>
        </p:nvGrpSpPr>
        <p:grpSpPr>
          <a:xfrm>
            <a:off x="1044885" y="1816100"/>
            <a:ext cx="6045200" cy="7696200"/>
            <a:chOff x="-215900" y="-139700"/>
            <a:chExt cx="6045200" cy="7696200"/>
          </a:xfrm>
        </p:grpSpPr>
        <p:pic>
          <p:nvPicPr>
            <p:cNvPr id="94" name="ambigfig2.gif"/>
            <p:cNvPicPr/>
            <p:nvPr/>
          </p:nvPicPr>
          <p:blipFill>
            <a:blip r:embed="rId3" cstate="print">
              <a:extLst/>
            </a:blip>
            <a:stretch>
              <a:fillRect/>
            </a:stretch>
          </p:blipFill>
          <p:spPr>
            <a:xfrm>
              <a:off x="0" y="0"/>
              <a:ext cx="5613400" cy="7137400"/>
            </a:xfrm>
            <a:prstGeom prst="rect">
              <a:avLst/>
            </a:prstGeom>
            <a:ln>
              <a:noFill/>
            </a:ln>
            <a:effectLst/>
          </p:spPr>
        </p:pic>
        <p:pic>
          <p:nvPicPr>
            <p:cNvPr id="93" name="Picture 92"/>
            <p:cNvPicPr/>
            <p:nvPr/>
          </p:nvPicPr>
          <p:blipFill>
            <a:blip r:embed="rId4" cstate="print">
              <a:extLst/>
            </a:blip>
            <a:stretch>
              <a:fillRect/>
            </a:stretch>
          </p:blipFill>
          <p:spPr>
            <a:xfrm>
              <a:off x="-215900" y="-139700"/>
              <a:ext cx="6045200" cy="7696200"/>
            </a:xfrm>
            <a:prstGeom prst="rect">
              <a:avLst/>
            </a:prstGeom>
            <a:effectLst/>
          </p:spPr>
        </p:pic>
      </p:grpSp>
      <p:sp>
        <p:nvSpPr>
          <p:cNvPr id="96" name="Shape 96"/>
          <p:cNvSpPr/>
          <p:nvPr/>
        </p:nvSpPr>
        <p:spPr>
          <a:xfrm>
            <a:off x="8090687" y="3949700"/>
            <a:ext cx="4719056" cy="3302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000"/>
              <a:t>Between objective risk and behaviour lies </a:t>
            </a:r>
            <a:r>
              <a:rPr sz="3000" i="1"/>
              <a:t>subjective risk perception</a:t>
            </a:r>
            <a:endParaRPr sz="3000"/>
          </a:p>
          <a:p>
            <a:pPr lvl="0">
              <a:defRPr sz="1800"/>
            </a:pPr>
            <a:endParaRPr sz="3000"/>
          </a:p>
          <a:p>
            <a:pPr lvl="0">
              <a:defRPr sz="1800"/>
            </a:pPr>
            <a:r>
              <a:rPr sz="3000" i="1"/>
              <a:t>When</a:t>
            </a:r>
            <a:r>
              <a:rPr sz="3000"/>
              <a:t> and </a:t>
            </a:r>
            <a:r>
              <a:rPr sz="3000" i="1"/>
              <a:t>How</a:t>
            </a:r>
            <a:r>
              <a:rPr sz="3000"/>
              <a:t> is subjective risk different from objective risk?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p>
            <a:pPr lvl="0">
              <a:defRPr sz="1800"/>
            </a:pPr>
            <a:r>
              <a:rPr sz="6400"/>
              <a:t>Workshop</a:t>
            </a:r>
          </a:p>
        </p:txBody>
      </p:sp>
      <p:grpSp>
        <p:nvGrpSpPr>
          <p:cNvPr id="103" name="Group 103"/>
          <p:cNvGrpSpPr/>
          <p:nvPr/>
        </p:nvGrpSpPr>
        <p:grpSpPr>
          <a:xfrm>
            <a:off x="999087" y="1642580"/>
            <a:ext cx="6159430" cy="8195640"/>
            <a:chOff x="-215900" y="-139700"/>
            <a:chExt cx="6159429" cy="8195639"/>
          </a:xfrm>
        </p:grpSpPr>
        <p:pic>
          <p:nvPicPr>
            <p:cNvPr id="102" name="809850_77250012.jpg"/>
            <p:cNvPicPr/>
            <p:nvPr/>
          </p:nvPicPr>
          <p:blipFill>
            <a:blip r:embed="rId3" cstate="print">
              <a:extLst>
                <a:ext uri="{28A0092B-C50C-407E-A947-70E740481C1C}">
                  <a14:useLocalDpi xmlns:a14="http://schemas.microsoft.com/office/drawing/2010/main" xmlns=""/>
                </a:ext>
              </a:extLst>
            </a:blip>
            <a:stretch>
              <a:fillRect/>
            </a:stretch>
          </p:blipFill>
          <p:spPr>
            <a:xfrm>
              <a:off x="0" y="0"/>
              <a:ext cx="5727630" cy="7636840"/>
            </a:xfrm>
            <a:prstGeom prst="rect">
              <a:avLst/>
            </a:prstGeom>
            <a:ln>
              <a:noFill/>
            </a:ln>
            <a:effectLst/>
          </p:spPr>
        </p:pic>
        <p:pic>
          <p:nvPicPr>
            <p:cNvPr id="101" name="Picture 100"/>
            <p:cNvPicPr/>
            <p:nvPr/>
          </p:nvPicPr>
          <p:blipFill>
            <a:blip r:embed="rId4" cstate="print">
              <a:extLst/>
            </a:blip>
            <a:stretch>
              <a:fillRect/>
            </a:stretch>
          </p:blipFill>
          <p:spPr>
            <a:xfrm>
              <a:off x="-215900" y="-139700"/>
              <a:ext cx="6159430" cy="8195640"/>
            </a:xfrm>
            <a:prstGeom prst="rect">
              <a:avLst/>
            </a:prstGeom>
            <a:effectLst/>
          </p:spPr>
        </p:pic>
      </p:grpSp>
      <p:sp>
        <p:nvSpPr>
          <p:cNvPr id="104" name="Shape 104"/>
          <p:cNvSpPr/>
          <p:nvPr/>
        </p:nvSpPr>
        <p:spPr>
          <a:xfrm>
            <a:off x="8421437" y="4564519"/>
            <a:ext cx="3495242" cy="20723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200" dirty="0"/>
              <a:t>Step 1: Objective Risk Assessment of Mobile phone </a:t>
            </a:r>
            <a:r>
              <a:rPr sz="3200" dirty="0" smtClean="0"/>
              <a:t>mast</a:t>
            </a:r>
            <a:endParaRPr sz="3200"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394</Words>
  <Application>Microsoft Office PowerPoint</Application>
  <PresentationFormat>Custom</PresentationFormat>
  <Paragraphs>37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White</vt:lpstr>
      <vt:lpstr>Risk Perception</vt:lpstr>
      <vt:lpstr>How did you get here today?</vt:lpstr>
      <vt:lpstr>How did you get here today?</vt:lpstr>
      <vt:lpstr>Subjective Risks</vt:lpstr>
      <vt:lpstr>Risk Perception</vt:lpstr>
      <vt:lpstr>Workshop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Perception</dc:title>
  <dc:creator>Fran</dc:creator>
  <cp:lastModifiedBy>Fran</cp:lastModifiedBy>
  <cp:revision>5</cp:revision>
  <dcterms:modified xsi:type="dcterms:W3CDTF">2015-02-24T09:38:41Z</dcterms:modified>
</cp:coreProperties>
</file>